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Now Bold" charset="1" panose="00000800000000000000"/>
      <p:regular r:id="rId15"/>
    </p:embeddedFont>
    <p:embeddedFont>
      <p:font typeface="Canva Sans Bold" charset="1" panose="020B0803030501040103"/>
      <p:regular r:id="rId16"/>
    </p:embeddedFont>
    <p:embeddedFont>
      <p:font typeface="Canva Sans" charset="1" panose="020B0503030501040103"/>
      <p:regular r:id="rId17"/>
    </p:embeddedFont>
    <p:embeddedFont>
      <p:font typeface="DM Sans" charset="1" panose="00000000000000000000"/>
      <p:regular r:id="rId18"/>
    </p:embeddedFont>
    <p:embeddedFont>
      <p:font typeface="DM Sans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jpeg" Type="http://schemas.openxmlformats.org/officeDocument/2006/relationships/image"/><Relationship Id="rId8" Target="../media/image2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3.jpeg" Type="http://schemas.openxmlformats.org/officeDocument/2006/relationships/image"/><Relationship Id="rId5" Target="../media/image2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675" t="0" r="-39675" b="0"/>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738609" y="2193534"/>
            <a:ext cx="10840203" cy="2926080"/>
          </a:xfrm>
          <a:prstGeom prst="rect">
            <a:avLst/>
          </a:prstGeom>
        </p:spPr>
        <p:txBody>
          <a:bodyPr anchor="t" rtlCol="false" tIns="0" lIns="0" bIns="0" rIns="0">
            <a:spAutoFit/>
          </a:bodyPr>
          <a:lstStyle/>
          <a:p>
            <a:pPr algn="l">
              <a:lnSpc>
                <a:spcPts val="11408"/>
              </a:lnSpc>
            </a:pPr>
            <a:r>
              <a:rPr lang="en-US" sz="9507" b="true">
                <a:solidFill>
                  <a:srgbClr val="FFFBFB"/>
                </a:solidFill>
                <a:latin typeface="Now Bold"/>
                <a:ea typeface="Now Bold"/>
                <a:cs typeface="Now Bold"/>
                <a:sym typeface="Now Bold"/>
              </a:rPr>
              <a:t>EMPLOYEE PAYROLL SYSTEM</a:t>
            </a:r>
          </a:p>
        </p:txBody>
      </p:sp>
      <p:sp>
        <p:nvSpPr>
          <p:cNvPr name="TextBox 10" id="10"/>
          <p:cNvSpPr txBox="true"/>
          <p:nvPr/>
        </p:nvSpPr>
        <p:spPr>
          <a:xfrm rot="0">
            <a:off x="183572" y="5479792"/>
            <a:ext cx="10592930" cy="629919"/>
          </a:xfrm>
          <a:prstGeom prst="rect">
            <a:avLst/>
          </a:prstGeom>
        </p:spPr>
        <p:txBody>
          <a:bodyPr anchor="t" rtlCol="false" tIns="0" lIns="0" bIns="0" rIns="0">
            <a:spAutoFit/>
          </a:bodyPr>
          <a:lstStyle/>
          <a:p>
            <a:pPr algn="ctr">
              <a:lnSpc>
                <a:spcPts val="5180"/>
              </a:lnSpc>
            </a:pPr>
            <a:r>
              <a:rPr lang="en-US" sz="3700" b="true">
                <a:solidFill>
                  <a:srgbClr val="FFFBFB"/>
                </a:solidFill>
                <a:latin typeface="Canva Sans Bold"/>
                <a:ea typeface="Canva Sans Bold"/>
                <a:cs typeface="Canva Sans Bold"/>
                <a:sym typeface="Canva Sans Bold"/>
              </a:rPr>
              <a:t>A System to manage employee salary</a:t>
            </a:r>
          </a:p>
        </p:txBody>
      </p:sp>
      <p:sp>
        <p:nvSpPr>
          <p:cNvPr name="TextBox 11" id="11"/>
          <p:cNvSpPr txBox="true"/>
          <p:nvPr/>
        </p:nvSpPr>
        <p:spPr>
          <a:xfrm rot="0">
            <a:off x="2999701" y="8030223"/>
            <a:ext cx="5496225" cy="1607185"/>
          </a:xfrm>
          <a:prstGeom prst="rect">
            <a:avLst/>
          </a:prstGeom>
        </p:spPr>
        <p:txBody>
          <a:bodyPr anchor="t" rtlCol="false" tIns="0" lIns="0" bIns="0" rIns="0">
            <a:spAutoFit/>
          </a:bodyPr>
          <a:lstStyle/>
          <a:p>
            <a:pPr algn="ctr">
              <a:lnSpc>
                <a:spcPts val="4340"/>
              </a:lnSpc>
            </a:pPr>
            <a:r>
              <a:rPr lang="en-US" sz="3100">
                <a:solidFill>
                  <a:srgbClr val="FFFBFB"/>
                </a:solidFill>
                <a:latin typeface="Canva Sans"/>
                <a:ea typeface="Canva Sans"/>
                <a:cs typeface="Canva Sans"/>
                <a:sym typeface="Canva Sans"/>
              </a:rPr>
              <a:t>group members:</a:t>
            </a:r>
          </a:p>
          <a:p>
            <a:pPr algn="ctr">
              <a:lnSpc>
                <a:spcPts val="4340"/>
              </a:lnSpc>
            </a:pPr>
            <a:r>
              <a:rPr lang="en-US" sz="3100">
                <a:solidFill>
                  <a:srgbClr val="FFFBFB"/>
                </a:solidFill>
                <a:latin typeface="Canva Sans"/>
                <a:ea typeface="Canva Sans"/>
                <a:cs typeface="Canva Sans"/>
                <a:sym typeface="Canva Sans"/>
              </a:rPr>
              <a:t>1. Ghulam muhammad</a:t>
            </a:r>
          </a:p>
          <a:p>
            <a:pPr algn="ctr">
              <a:lnSpc>
                <a:spcPts val="4340"/>
              </a:lnSpc>
            </a:pPr>
            <a:r>
              <a:rPr lang="en-US" sz="3100">
                <a:solidFill>
                  <a:srgbClr val="FFFBFB"/>
                </a:solidFill>
                <a:latin typeface="Canva Sans"/>
                <a:ea typeface="Canva Sans"/>
                <a:cs typeface="Canva Sans"/>
                <a:sym typeface="Canva Sans"/>
              </a:rPr>
              <a:t>2. Jawaria shakeel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005500" y="2878798"/>
            <a:ext cx="8057845" cy="6447818"/>
            <a:chOff x="0" y="0"/>
            <a:chExt cx="3058619" cy="2447481"/>
          </a:xfrm>
        </p:grpSpPr>
        <p:sp>
          <p:nvSpPr>
            <p:cNvPr name="Freeform 3" id="3"/>
            <p:cNvSpPr/>
            <p:nvPr/>
          </p:nvSpPr>
          <p:spPr>
            <a:xfrm flipH="false" flipV="false" rot="0">
              <a:off x="0" y="0"/>
              <a:ext cx="3058619" cy="2447481"/>
            </a:xfrm>
            <a:custGeom>
              <a:avLst/>
              <a:gdLst/>
              <a:ahLst/>
              <a:cxnLst/>
              <a:rect r="r" b="b" t="t" l="l"/>
              <a:pathLst>
                <a:path h="2447481" w="3058619">
                  <a:moveTo>
                    <a:pt x="0" y="0"/>
                  </a:moveTo>
                  <a:lnTo>
                    <a:pt x="3058619" y="0"/>
                  </a:lnTo>
                  <a:lnTo>
                    <a:pt x="3058619" y="2447481"/>
                  </a:lnTo>
                  <a:lnTo>
                    <a:pt x="0" y="2447481"/>
                  </a:lnTo>
                  <a:close/>
                </a:path>
              </a:pathLst>
            </a:custGeom>
            <a:solidFill>
              <a:srgbClr val="1F3B6C"/>
            </a:solidFill>
            <a:ln w="9525" cap="sq">
              <a:solidFill>
                <a:srgbClr val="FFFFFF"/>
              </a:solidFill>
              <a:prstDash val="solid"/>
              <a:miter/>
            </a:ln>
          </p:spPr>
        </p:sp>
        <p:sp>
          <p:nvSpPr>
            <p:cNvPr name="TextBox 4" id="4"/>
            <p:cNvSpPr txBox="true"/>
            <p:nvPr/>
          </p:nvSpPr>
          <p:spPr>
            <a:xfrm>
              <a:off x="0" y="-38100"/>
              <a:ext cx="3058619" cy="2485581"/>
            </a:xfrm>
            <a:prstGeom prst="rect">
              <a:avLst/>
            </a:prstGeom>
          </p:spPr>
          <p:txBody>
            <a:bodyPr anchor="ctr" rtlCol="false" tIns="50800" lIns="50800" bIns="50800" rIns="50800"/>
            <a:lstStyle/>
            <a:p>
              <a:pPr algn="ctr">
                <a:lnSpc>
                  <a:spcPts val="3483"/>
                </a:lnSpc>
              </a:pPr>
            </a:p>
          </p:txBody>
        </p:sp>
      </p:grpSp>
      <p:grpSp>
        <p:nvGrpSpPr>
          <p:cNvPr name="Group 5" id="5"/>
          <p:cNvGrpSpPr/>
          <p:nvPr/>
        </p:nvGrpSpPr>
        <p:grpSpPr>
          <a:xfrm rot="0">
            <a:off x="10935132" y="1251847"/>
            <a:ext cx="6992751" cy="8074770"/>
            <a:chOff x="0" y="0"/>
            <a:chExt cx="5499100" cy="6350000"/>
          </a:xfrm>
        </p:grpSpPr>
        <p:sp>
          <p:nvSpPr>
            <p:cNvPr name="Freeform 6" id="6"/>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1F3B6C"/>
            </a:solidFill>
            <a:ln w="12700">
              <a:solidFill>
                <a:srgbClr val="000000"/>
              </a:solidFill>
            </a:ln>
          </p:spPr>
        </p:sp>
      </p:grpSp>
      <p:grpSp>
        <p:nvGrpSpPr>
          <p:cNvPr name="Group 7" id="7"/>
          <p:cNvGrpSpPr/>
          <p:nvPr/>
        </p:nvGrpSpPr>
        <p:grpSpPr>
          <a:xfrm rot="0">
            <a:off x="11082770" y="1422329"/>
            <a:ext cx="6697476" cy="7733806"/>
            <a:chOff x="0" y="0"/>
            <a:chExt cx="5499100" cy="6350000"/>
          </a:xfrm>
        </p:grpSpPr>
        <p:sp>
          <p:nvSpPr>
            <p:cNvPr name="Freeform 8" id="8"/>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18890" t="0" r="-18890" b="0"/>
              </a:stretch>
            </a:blipFill>
          </p:spPr>
        </p:sp>
      </p:grpSp>
      <p:sp>
        <p:nvSpPr>
          <p:cNvPr name="Freeform 9" id="9"/>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850677" y="1242322"/>
            <a:ext cx="8838994" cy="1217295"/>
          </a:xfrm>
          <a:prstGeom prst="rect">
            <a:avLst/>
          </a:prstGeom>
        </p:spPr>
        <p:txBody>
          <a:bodyPr anchor="t" rtlCol="false" tIns="0" lIns="0" bIns="0" rIns="0">
            <a:spAutoFit/>
          </a:bodyPr>
          <a:lstStyle/>
          <a:p>
            <a:pPr algn="ctr" marL="0" indent="0" lvl="0">
              <a:lnSpc>
                <a:spcPts val="9505"/>
              </a:lnSpc>
              <a:spcBef>
                <a:spcPct val="0"/>
              </a:spcBef>
            </a:pPr>
            <a:r>
              <a:rPr lang="en-US" b="true" sz="7920">
                <a:solidFill>
                  <a:srgbClr val="FFFBFB"/>
                </a:solidFill>
                <a:latin typeface="Now Bold"/>
                <a:ea typeface="Now Bold"/>
                <a:cs typeface="Now Bold"/>
                <a:sym typeface="Now Bold"/>
              </a:rPr>
              <a:t>INTRODUCTION:</a:t>
            </a:r>
          </a:p>
        </p:txBody>
      </p:sp>
      <p:sp>
        <p:nvSpPr>
          <p:cNvPr name="TextBox 11" id="11"/>
          <p:cNvSpPr txBox="true"/>
          <p:nvPr/>
        </p:nvSpPr>
        <p:spPr>
          <a:xfrm rot="0">
            <a:off x="2317905" y="4055381"/>
            <a:ext cx="7745439" cy="4822979"/>
          </a:xfrm>
          <a:prstGeom prst="rect">
            <a:avLst/>
          </a:prstGeom>
        </p:spPr>
        <p:txBody>
          <a:bodyPr anchor="t" rtlCol="false" tIns="0" lIns="0" bIns="0" rIns="0">
            <a:spAutoFit/>
          </a:bodyPr>
          <a:lstStyle/>
          <a:p>
            <a:pPr algn="l">
              <a:lnSpc>
                <a:spcPts val="4261"/>
              </a:lnSpc>
            </a:pPr>
            <a:r>
              <a:rPr lang="en-US" sz="3087">
                <a:solidFill>
                  <a:srgbClr val="FFFFFF"/>
                </a:solidFill>
                <a:latin typeface="DM Sans"/>
                <a:ea typeface="DM Sans"/>
                <a:cs typeface="DM Sans"/>
                <a:sym typeface="DM Sans"/>
              </a:rPr>
              <a:t>    A systematic process of calculating employee compensation and making necessary deductions.</a:t>
            </a:r>
          </a:p>
          <a:p>
            <a:pPr algn="l">
              <a:lnSpc>
                <a:spcPts val="4261"/>
              </a:lnSpc>
            </a:pPr>
            <a:r>
              <a:rPr lang="en-US" sz="3087">
                <a:solidFill>
                  <a:srgbClr val="FFFFFF"/>
                </a:solidFill>
                <a:latin typeface="DM Sans"/>
                <a:ea typeface="DM Sans"/>
                <a:cs typeface="DM Sans"/>
                <a:sym typeface="DM Sans"/>
              </a:rPr>
              <a:t>    Ensures timely and accurate payment </a:t>
            </a:r>
          </a:p>
          <a:p>
            <a:pPr algn="l">
              <a:lnSpc>
                <a:spcPts val="4261"/>
              </a:lnSpc>
            </a:pPr>
            <a:r>
              <a:rPr lang="en-US" sz="3087">
                <a:solidFill>
                  <a:srgbClr val="FFFFFF"/>
                </a:solidFill>
                <a:latin typeface="DM Sans"/>
                <a:ea typeface="DM Sans"/>
                <a:cs typeface="DM Sans"/>
                <a:sym typeface="DM Sans"/>
              </a:rPr>
              <a:t>to employees.</a:t>
            </a:r>
          </a:p>
          <a:p>
            <a:pPr algn="l">
              <a:lnSpc>
                <a:spcPts val="4261"/>
              </a:lnSpc>
            </a:pPr>
            <a:r>
              <a:rPr lang="en-US" sz="3087">
                <a:solidFill>
                  <a:srgbClr val="FFFFFF"/>
                </a:solidFill>
                <a:latin typeface="DM Sans"/>
                <a:ea typeface="DM Sans"/>
                <a:cs typeface="DM Sans"/>
                <a:sym typeface="DM Sans"/>
              </a:rPr>
              <a:t>    Involves various components like:</a:t>
            </a:r>
          </a:p>
          <a:p>
            <a:pPr algn="l">
              <a:lnSpc>
                <a:spcPts val="4261"/>
              </a:lnSpc>
            </a:pPr>
            <a:r>
              <a:rPr lang="en-US" sz="3087">
                <a:solidFill>
                  <a:srgbClr val="FFFFFF"/>
                </a:solidFill>
                <a:latin typeface="DM Sans"/>
                <a:ea typeface="DM Sans"/>
                <a:cs typeface="DM Sans"/>
                <a:sym typeface="DM Sans"/>
              </a:rPr>
              <a:t>   * Gross pay</a:t>
            </a:r>
          </a:p>
          <a:p>
            <a:pPr algn="l">
              <a:lnSpc>
                <a:spcPts val="4261"/>
              </a:lnSpc>
            </a:pPr>
            <a:r>
              <a:rPr lang="en-US" sz="3087">
                <a:solidFill>
                  <a:srgbClr val="FFFFFF"/>
                </a:solidFill>
                <a:latin typeface="DM Sans"/>
                <a:ea typeface="DM Sans"/>
                <a:cs typeface="DM Sans"/>
                <a:sym typeface="DM Sans"/>
              </a:rPr>
              <a:t>   * Deductions</a:t>
            </a:r>
          </a:p>
          <a:p>
            <a:pPr algn="l">
              <a:lnSpc>
                <a:spcPts val="4537"/>
              </a:lnSpc>
            </a:pPr>
            <a:r>
              <a:rPr lang="en-US" sz="3287">
                <a:solidFill>
                  <a:srgbClr val="FFFFFF"/>
                </a:solidFill>
                <a:latin typeface="DM Sans"/>
                <a:ea typeface="DM Sans"/>
                <a:cs typeface="DM Sans"/>
                <a:sym typeface="DM Sans"/>
              </a:rPr>
              <a:t>   * Net pay</a:t>
            </a:r>
          </a:p>
        </p:txBody>
      </p:sp>
      <p:sp>
        <p:nvSpPr>
          <p:cNvPr name="TextBox 12" id="12"/>
          <p:cNvSpPr txBox="true"/>
          <p:nvPr/>
        </p:nvSpPr>
        <p:spPr>
          <a:xfrm rot="0">
            <a:off x="1850677" y="3138960"/>
            <a:ext cx="6019504" cy="839684"/>
          </a:xfrm>
          <a:prstGeom prst="rect">
            <a:avLst/>
          </a:prstGeom>
        </p:spPr>
        <p:txBody>
          <a:bodyPr anchor="t" rtlCol="false" tIns="0" lIns="0" bIns="0" rIns="0">
            <a:spAutoFit/>
          </a:bodyPr>
          <a:lstStyle/>
          <a:p>
            <a:pPr algn="ctr">
              <a:lnSpc>
                <a:spcPts val="6810"/>
              </a:lnSpc>
            </a:pPr>
            <a:r>
              <a:rPr lang="en-US" sz="4935" b="true">
                <a:solidFill>
                  <a:srgbClr val="FFFFFF"/>
                </a:solidFill>
                <a:latin typeface="DM Sans Bold"/>
                <a:ea typeface="DM Sans Bold"/>
                <a:cs typeface="DM Sans Bold"/>
                <a:sym typeface="DM Sans Bold"/>
              </a:rPr>
              <a:t>What is payroll?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82125"/>
            <a:ext cx="8245699" cy="704850"/>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GOALS AND OBJECTIVES</a:t>
            </a:r>
          </a:p>
        </p:txBody>
      </p:sp>
      <p:sp>
        <p:nvSpPr>
          <p:cNvPr name="TextBox 7" id="7"/>
          <p:cNvSpPr txBox="true"/>
          <p:nvPr/>
        </p:nvSpPr>
        <p:spPr>
          <a:xfrm rot="0">
            <a:off x="7015834" y="4216569"/>
            <a:ext cx="425633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Growth</a:t>
            </a:r>
          </a:p>
        </p:txBody>
      </p:sp>
      <p:sp>
        <p:nvSpPr>
          <p:cNvPr name="AutoShape 8" id="8"/>
          <p:cNvSpPr/>
          <p:nvPr/>
        </p:nvSpPr>
        <p:spPr>
          <a:xfrm>
            <a:off x="5021151" y="6585401"/>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692690" y="5095875"/>
            <a:ext cx="6902620" cy="1159349"/>
          </a:xfrm>
          <a:prstGeom prst="rect">
            <a:avLst/>
          </a:prstGeom>
        </p:spPr>
        <p:txBody>
          <a:bodyPr anchor="t" rtlCol="false" tIns="0" lIns="0" bIns="0" rIns="0">
            <a:spAutoFit/>
          </a:bodyPr>
          <a:lstStyle/>
          <a:p>
            <a:pPr algn="ctr" marL="0" indent="0" lvl="0">
              <a:lnSpc>
                <a:spcPts val="3057"/>
              </a:lnSpc>
              <a:spcBef>
                <a:spcPct val="0"/>
              </a:spcBef>
            </a:pPr>
            <a:r>
              <a:rPr lang="en-US" sz="22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10" id="10"/>
          <p:cNvSpPr txBox="true"/>
          <p:nvPr/>
        </p:nvSpPr>
        <p:spPr>
          <a:xfrm rot="0">
            <a:off x="5718405" y="6761614"/>
            <a:ext cx="713827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Customer Satisfaction</a:t>
            </a:r>
          </a:p>
        </p:txBody>
      </p:sp>
      <p:sp>
        <p:nvSpPr>
          <p:cNvPr name="AutoShape 11" id="11"/>
          <p:cNvSpPr/>
          <p:nvPr/>
        </p:nvSpPr>
        <p:spPr>
          <a:xfrm>
            <a:off x="5021151" y="9130445"/>
            <a:ext cx="8735422" cy="0"/>
          </a:xfrm>
          <a:prstGeom prst="line">
            <a:avLst/>
          </a:prstGeom>
          <a:ln cap="flat" w="47625">
            <a:solidFill>
              <a:srgbClr val="145DA0"/>
            </a:solidFill>
            <a:prstDash val="solid"/>
            <a:headEnd type="none" len="sm" w="sm"/>
            <a:tailEnd type="none" len="sm" w="sm"/>
          </a:ln>
        </p:spPr>
      </p:sp>
      <p:sp>
        <p:nvSpPr>
          <p:cNvPr name="TextBox 12" id="12"/>
          <p:cNvSpPr txBox="true"/>
          <p:nvPr/>
        </p:nvSpPr>
        <p:spPr>
          <a:xfrm rot="0">
            <a:off x="5692690" y="7640919"/>
            <a:ext cx="6902620" cy="1159349"/>
          </a:xfrm>
          <a:prstGeom prst="rect">
            <a:avLst/>
          </a:prstGeom>
        </p:spPr>
        <p:txBody>
          <a:bodyPr anchor="t" rtlCol="false" tIns="0" lIns="0" bIns="0" rIns="0">
            <a:spAutoFit/>
          </a:bodyPr>
          <a:lstStyle/>
          <a:p>
            <a:pPr algn="ctr" marL="0" indent="0" lvl="0">
              <a:lnSpc>
                <a:spcPts val="3057"/>
              </a:lnSpc>
              <a:spcBef>
                <a:spcPct val="0"/>
              </a:spcBef>
            </a:pPr>
            <a:r>
              <a:rPr lang="en-US" sz="22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10800000">
            <a:off x="0" y="9575668"/>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0" t="-4071" r="0" b="-4071"/>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44082" y="944178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grpSp>
        <p:nvGrpSpPr>
          <p:cNvPr name="Group 16" id="16"/>
          <p:cNvGrpSpPr/>
          <p:nvPr/>
        </p:nvGrpSpPr>
        <p:grpSpPr>
          <a:xfrm rot="0">
            <a:off x="1028700" y="3078555"/>
            <a:ext cx="10778834" cy="6330985"/>
            <a:chOff x="0" y="0"/>
            <a:chExt cx="1669923" cy="980835"/>
          </a:xfrm>
        </p:grpSpPr>
        <p:sp>
          <p:nvSpPr>
            <p:cNvPr name="Freeform 17" id="17"/>
            <p:cNvSpPr/>
            <p:nvPr/>
          </p:nvSpPr>
          <p:spPr>
            <a:xfrm flipH="false" flipV="false" rot="0">
              <a:off x="0" y="0"/>
              <a:ext cx="1669923" cy="980835"/>
            </a:xfrm>
            <a:custGeom>
              <a:avLst/>
              <a:gdLst/>
              <a:ahLst/>
              <a:cxnLst/>
              <a:rect r="r" b="b" t="t" l="l"/>
              <a:pathLst>
                <a:path h="980835" w="1669923">
                  <a:moveTo>
                    <a:pt x="0" y="0"/>
                  </a:moveTo>
                  <a:lnTo>
                    <a:pt x="1669923" y="0"/>
                  </a:lnTo>
                  <a:lnTo>
                    <a:pt x="1669923" y="980835"/>
                  </a:lnTo>
                  <a:lnTo>
                    <a:pt x="0" y="980835"/>
                  </a:lnTo>
                  <a:close/>
                </a:path>
              </a:pathLst>
            </a:custGeom>
            <a:solidFill>
              <a:srgbClr val="1F3B6C"/>
            </a:solidFill>
            <a:ln w="12700">
              <a:solidFill>
                <a:srgbClr val="000000"/>
              </a:solidFill>
            </a:ln>
          </p:spPr>
        </p:sp>
      </p:grpSp>
      <p:sp>
        <p:nvSpPr>
          <p:cNvPr name="TextBox 18" id="18"/>
          <p:cNvSpPr txBox="true"/>
          <p:nvPr/>
        </p:nvSpPr>
        <p:spPr>
          <a:xfrm rot="0">
            <a:off x="1448111" y="3212712"/>
            <a:ext cx="11405223" cy="65811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1.Data Entry:</a:t>
            </a:r>
          </a:p>
          <a:p>
            <a:pPr algn="l">
              <a:lnSpc>
                <a:spcPts val="4759"/>
              </a:lnSpc>
            </a:pPr>
            <a:r>
              <a:rPr lang="en-US" sz="3399">
                <a:solidFill>
                  <a:srgbClr val="FFFFFF"/>
                </a:solidFill>
                <a:latin typeface="Canva Sans"/>
                <a:ea typeface="Canva Sans"/>
                <a:cs typeface="Canva Sans"/>
                <a:sym typeface="Canva Sans"/>
              </a:rPr>
              <a:t>   * Employee information</a:t>
            </a:r>
          </a:p>
          <a:p>
            <a:pPr algn="l">
              <a:lnSpc>
                <a:spcPts val="4759"/>
              </a:lnSpc>
            </a:pPr>
            <a:r>
              <a:rPr lang="en-US" sz="3399">
                <a:solidFill>
                  <a:srgbClr val="FFFFFF"/>
                </a:solidFill>
                <a:latin typeface="Canva Sans"/>
                <a:ea typeface="Canva Sans"/>
                <a:cs typeface="Canva Sans"/>
                <a:sym typeface="Canva Sans"/>
              </a:rPr>
              <a:t> his name, id and hours worked</a:t>
            </a:r>
          </a:p>
          <a:p>
            <a:pPr algn="l">
              <a:lnSpc>
                <a:spcPts val="4759"/>
              </a:lnSpc>
            </a:pPr>
            <a:r>
              <a:rPr lang="en-US" sz="3399">
                <a:solidFill>
                  <a:srgbClr val="FFFFFF"/>
                </a:solidFill>
                <a:latin typeface="Canva Sans"/>
                <a:ea typeface="Canva Sans"/>
                <a:cs typeface="Canva Sans"/>
                <a:sym typeface="Canva Sans"/>
              </a:rPr>
              <a:t> 2.Salary Calculation:</a:t>
            </a:r>
          </a:p>
          <a:p>
            <a:pPr algn="l">
              <a:lnSpc>
                <a:spcPts val="4759"/>
              </a:lnSpc>
            </a:pPr>
            <a:r>
              <a:rPr lang="en-US" sz="3399">
                <a:solidFill>
                  <a:srgbClr val="FFFFFF"/>
                </a:solidFill>
                <a:latin typeface="Canva Sans"/>
                <a:ea typeface="Canva Sans"/>
                <a:cs typeface="Canva Sans"/>
                <a:sym typeface="Canva Sans"/>
              </a:rPr>
              <a:t>   * Gross pay calculation</a:t>
            </a:r>
          </a:p>
          <a:p>
            <a:pPr algn="l">
              <a:lnSpc>
                <a:spcPts val="4759"/>
              </a:lnSpc>
            </a:pPr>
            <a:r>
              <a:rPr lang="en-US" sz="3399">
                <a:solidFill>
                  <a:srgbClr val="FFFFFF"/>
                </a:solidFill>
                <a:latin typeface="Canva Sans"/>
                <a:ea typeface="Canva Sans"/>
                <a:cs typeface="Canva Sans"/>
                <a:sym typeface="Canva Sans"/>
              </a:rPr>
              <a:t>   * Deduction (tax), benefits(allowance) and</a:t>
            </a:r>
          </a:p>
          <a:p>
            <a:pPr algn="l">
              <a:lnSpc>
                <a:spcPts val="4759"/>
              </a:lnSpc>
            </a:pPr>
            <a:r>
              <a:rPr lang="en-US" sz="3399">
                <a:solidFill>
                  <a:srgbClr val="FFFFFF"/>
                </a:solidFill>
                <a:latin typeface="Canva Sans"/>
                <a:ea typeface="Canva Sans"/>
                <a:cs typeface="Canva Sans"/>
                <a:sym typeface="Canva Sans"/>
              </a:rPr>
              <a:t> Net pay calculation</a:t>
            </a:r>
          </a:p>
          <a:p>
            <a:pPr algn="l">
              <a:lnSpc>
                <a:spcPts val="4759"/>
              </a:lnSpc>
            </a:pPr>
            <a:r>
              <a:rPr lang="en-US" sz="3399">
                <a:solidFill>
                  <a:srgbClr val="FFFFFF"/>
                </a:solidFill>
                <a:latin typeface="Canva Sans"/>
                <a:ea typeface="Canva Sans"/>
                <a:cs typeface="Canva Sans"/>
                <a:sym typeface="Canva Sans"/>
              </a:rPr>
              <a:t> 3.Generate Reports:</a:t>
            </a:r>
          </a:p>
          <a:p>
            <a:pPr algn="l">
              <a:lnSpc>
                <a:spcPts val="4759"/>
              </a:lnSpc>
            </a:pPr>
            <a:r>
              <a:rPr lang="en-US" sz="3399">
                <a:solidFill>
                  <a:srgbClr val="FFFFFF"/>
                </a:solidFill>
                <a:latin typeface="Canva Sans"/>
                <a:ea typeface="Canva Sans"/>
                <a:cs typeface="Canva Sans"/>
                <a:sym typeface="Canva Sans"/>
              </a:rPr>
              <a:t>   * Create payroll summary consisting his salary </a:t>
            </a:r>
          </a:p>
          <a:p>
            <a:pPr algn="l">
              <a:lnSpc>
                <a:spcPts val="4759"/>
              </a:lnSpc>
            </a:pPr>
            <a:r>
              <a:rPr lang="en-US" sz="3399">
                <a:solidFill>
                  <a:srgbClr val="FFFFFF"/>
                </a:solidFill>
                <a:latin typeface="Canva Sans"/>
                <a:ea typeface="Canva Sans"/>
                <a:cs typeface="Canva Sans"/>
                <a:sym typeface="Canva Sans"/>
              </a:rPr>
              <a:t>report</a:t>
            </a:r>
          </a:p>
          <a:p>
            <a:pPr algn="l">
              <a:lnSpc>
                <a:spcPts val="4759"/>
              </a:lnSpc>
            </a:pPr>
          </a:p>
        </p:txBody>
      </p:sp>
      <p:sp>
        <p:nvSpPr>
          <p:cNvPr name="TextBox 19" id="19"/>
          <p:cNvSpPr txBox="true"/>
          <p:nvPr/>
        </p:nvSpPr>
        <p:spPr>
          <a:xfrm rot="0">
            <a:off x="1457636" y="520140"/>
            <a:ext cx="10168998" cy="2396490"/>
          </a:xfrm>
          <a:prstGeom prst="rect">
            <a:avLst/>
          </a:prstGeom>
        </p:spPr>
        <p:txBody>
          <a:bodyPr anchor="t" rtlCol="false" tIns="0" lIns="0" bIns="0" rIns="0">
            <a:spAutoFit/>
          </a:bodyPr>
          <a:lstStyle/>
          <a:p>
            <a:pPr algn="ctr" marL="0" indent="0" lvl="0">
              <a:lnSpc>
                <a:spcPts val="9385"/>
              </a:lnSpc>
              <a:spcBef>
                <a:spcPct val="0"/>
              </a:spcBef>
            </a:pPr>
            <a:r>
              <a:rPr lang="en-US" b="true" sz="7820">
                <a:solidFill>
                  <a:srgbClr val="FFFFFF"/>
                </a:solidFill>
                <a:latin typeface="Now Bold"/>
                <a:ea typeface="Now Bold"/>
                <a:cs typeface="Now Bold"/>
                <a:sym typeface="Now Bold"/>
              </a:rPr>
              <a:t>PROGRAM WORKING: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828879" y="-371394"/>
            <a:ext cx="16751614" cy="11449053"/>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0" t="-23157" r="0" b="-23157"/>
              </a:stretch>
            </a:blipFill>
          </p:spPr>
        </p:sp>
      </p:grpSp>
      <p:sp>
        <p:nvSpPr>
          <p:cNvPr name="TextBox 5" id="5"/>
          <p:cNvSpPr txBox="true"/>
          <p:nvPr/>
        </p:nvSpPr>
        <p:spPr>
          <a:xfrm rot="0">
            <a:off x="6604384" y="1493995"/>
            <a:ext cx="8457192" cy="1036320"/>
          </a:xfrm>
          <a:prstGeom prst="rect">
            <a:avLst/>
          </a:prstGeom>
        </p:spPr>
        <p:txBody>
          <a:bodyPr anchor="t" rtlCol="false" tIns="0" lIns="0" bIns="0" rIns="0">
            <a:spAutoFit/>
          </a:bodyPr>
          <a:lstStyle/>
          <a:p>
            <a:pPr algn="ctr" marL="0" indent="0" lvl="0">
              <a:lnSpc>
                <a:spcPts val="8124"/>
              </a:lnSpc>
              <a:spcBef>
                <a:spcPct val="0"/>
              </a:spcBef>
            </a:pPr>
            <a:r>
              <a:rPr lang="en-US" b="true" sz="6770">
                <a:solidFill>
                  <a:srgbClr val="FFFFFF"/>
                </a:solidFill>
                <a:latin typeface="Now Bold"/>
                <a:ea typeface="Now Bold"/>
                <a:cs typeface="Now Bold"/>
                <a:sym typeface="Now Bold"/>
              </a:rPr>
              <a:t>BENEFITS:</a:t>
            </a:r>
          </a:p>
        </p:txBody>
      </p:sp>
      <p:sp>
        <p:nvSpPr>
          <p:cNvPr name="Freeform 6" id="6"/>
          <p:cNvSpPr/>
          <p:nvPr/>
        </p:nvSpPr>
        <p:spPr>
          <a:xfrm flipH="false" flipV="false" rot="-10800000">
            <a:off x="15061576" y="-3789575"/>
            <a:ext cx="6452848" cy="5596379"/>
          </a:xfrm>
          <a:custGeom>
            <a:avLst/>
            <a:gdLst/>
            <a:ahLst/>
            <a:cxnLst/>
            <a:rect r="r" b="b" t="t" l="l"/>
            <a:pathLst>
              <a:path h="5596379" w="6452848">
                <a:moveTo>
                  <a:pt x="0" y="0"/>
                </a:moveTo>
                <a:lnTo>
                  <a:pt x="6452848" y="0"/>
                </a:lnTo>
                <a:lnTo>
                  <a:pt x="6452848"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6604384" y="2960243"/>
            <a:ext cx="10448679" cy="6298057"/>
            <a:chOff x="0" y="0"/>
            <a:chExt cx="1618774" cy="975734"/>
          </a:xfrm>
        </p:grpSpPr>
        <p:sp>
          <p:nvSpPr>
            <p:cNvPr name="Freeform 8" id="8"/>
            <p:cNvSpPr/>
            <p:nvPr/>
          </p:nvSpPr>
          <p:spPr>
            <a:xfrm flipH="false" flipV="false" rot="0">
              <a:off x="0" y="0"/>
              <a:ext cx="1618774" cy="975734"/>
            </a:xfrm>
            <a:custGeom>
              <a:avLst/>
              <a:gdLst/>
              <a:ahLst/>
              <a:cxnLst/>
              <a:rect r="r" b="b" t="t" l="l"/>
              <a:pathLst>
                <a:path h="975734" w="1618774">
                  <a:moveTo>
                    <a:pt x="0" y="0"/>
                  </a:moveTo>
                  <a:lnTo>
                    <a:pt x="1618774" y="0"/>
                  </a:lnTo>
                  <a:lnTo>
                    <a:pt x="1618774" y="975734"/>
                  </a:lnTo>
                  <a:lnTo>
                    <a:pt x="0" y="975734"/>
                  </a:lnTo>
                  <a:close/>
                </a:path>
              </a:pathLst>
            </a:custGeom>
            <a:solidFill>
              <a:srgbClr val="1F3B6C"/>
            </a:solidFill>
            <a:ln w="12700">
              <a:solidFill>
                <a:srgbClr val="000000"/>
              </a:solidFill>
            </a:ln>
          </p:spPr>
        </p:sp>
      </p:grpSp>
      <p:sp>
        <p:nvSpPr>
          <p:cNvPr name="TextBox 9" id="9"/>
          <p:cNvSpPr txBox="true"/>
          <p:nvPr/>
        </p:nvSpPr>
        <p:spPr>
          <a:xfrm rot="0">
            <a:off x="4996563" y="3277235"/>
            <a:ext cx="12639372" cy="5981065"/>
          </a:xfrm>
          <a:prstGeom prst="rect">
            <a:avLst/>
          </a:prstGeom>
        </p:spPr>
        <p:txBody>
          <a:bodyPr anchor="t" rtlCol="false" tIns="0" lIns="0" bIns="0" rIns="0">
            <a:spAutoFit/>
          </a:bodyPr>
          <a:lstStyle/>
          <a:p>
            <a:pPr algn="ctr">
              <a:lnSpc>
                <a:spcPts val="4759"/>
              </a:lnSpc>
            </a:pPr>
            <a:r>
              <a:rPr lang="en-US" sz="3399" spc="333">
                <a:solidFill>
                  <a:srgbClr val="FFFBFB"/>
                </a:solidFill>
                <a:latin typeface="Canva Sans"/>
                <a:ea typeface="Canva Sans"/>
                <a:cs typeface="Canva Sans"/>
                <a:sym typeface="Canva Sans"/>
              </a:rPr>
              <a:t> </a:t>
            </a:r>
            <a:r>
              <a:rPr lang="en-US" sz="3399" spc="333">
                <a:solidFill>
                  <a:srgbClr val="FFFBFB"/>
                </a:solidFill>
                <a:latin typeface="Canva Sans"/>
                <a:ea typeface="Canva Sans"/>
                <a:cs typeface="Canva Sans"/>
                <a:sym typeface="Canva Sans"/>
              </a:rPr>
              <a:t>1.Accuracy</a:t>
            </a:r>
          </a:p>
          <a:p>
            <a:pPr algn="ctr">
              <a:lnSpc>
                <a:spcPts val="4759"/>
              </a:lnSpc>
            </a:pPr>
            <a:r>
              <a:rPr lang="en-US" sz="3399" spc="333">
                <a:solidFill>
                  <a:srgbClr val="FFFBFB"/>
                </a:solidFill>
                <a:latin typeface="Canva Sans"/>
                <a:ea typeface="Canva Sans"/>
                <a:cs typeface="Canva Sans"/>
                <a:sym typeface="Canva Sans"/>
              </a:rPr>
              <a:t>Reduces errors in manual calculations.</a:t>
            </a:r>
          </a:p>
          <a:p>
            <a:pPr algn="ctr">
              <a:lnSpc>
                <a:spcPts val="4759"/>
              </a:lnSpc>
            </a:pPr>
            <a:r>
              <a:rPr lang="en-US" sz="3399" spc="333">
                <a:solidFill>
                  <a:srgbClr val="FFFBFB"/>
                </a:solidFill>
                <a:latin typeface="Canva Sans"/>
                <a:ea typeface="Canva Sans"/>
                <a:cs typeface="Canva Sans"/>
                <a:sym typeface="Canva Sans"/>
              </a:rPr>
              <a:t> 2.Efficiency</a:t>
            </a:r>
          </a:p>
          <a:p>
            <a:pPr algn="ctr">
              <a:lnSpc>
                <a:spcPts val="4759"/>
              </a:lnSpc>
            </a:pPr>
            <a:r>
              <a:rPr lang="en-US" sz="3399" spc="333">
                <a:solidFill>
                  <a:srgbClr val="FFFBFB"/>
                </a:solidFill>
                <a:latin typeface="Canva Sans"/>
                <a:ea typeface="Canva Sans"/>
                <a:cs typeface="Canva Sans"/>
                <a:sym typeface="Canva Sans"/>
              </a:rPr>
              <a:t>Automates time-consuming tasks.</a:t>
            </a:r>
          </a:p>
          <a:p>
            <a:pPr algn="ctr">
              <a:lnSpc>
                <a:spcPts val="4759"/>
              </a:lnSpc>
            </a:pPr>
            <a:r>
              <a:rPr lang="en-US" sz="3399" spc="333">
                <a:solidFill>
                  <a:srgbClr val="FFFBFB"/>
                </a:solidFill>
                <a:latin typeface="Canva Sans"/>
                <a:ea typeface="Canva Sans"/>
                <a:cs typeface="Canva Sans"/>
                <a:sym typeface="Canva Sans"/>
              </a:rPr>
              <a:t> 3.Security</a:t>
            </a:r>
          </a:p>
          <a:p>
            <a:pPr algn="ctr">
              <a:lnSpc>
                <a:spcPts val="4759"/>
              </a:lnSpc>
            </a:pPr>
            <a:r>
              <a:rPr lang="en-US" sz="3399" spc="333">
                <a:solidFill>
                  <a:srgbClr val="FFFBFB"/>
                </a:solidFill>
                <a:latin typeface="Canva Sans"/>
                <a:ea typeface="Canva Sans"/>
                <a:cs typeface="Canva Sans"/>
                <a:sym typeface="Canva Sans"/>
              </a:rPr>
              <a:t>Protects sensitive employee data </a:t>
            </a:r>
          </a:p>
          <a:p>
            <a:pPr algn="ctr">
              <a:lnSpc>
                <a:spcPts val="4759"/>
              </a:lnSpc>
            </a:pPr>
            <a:r>
              <a:rPr lang="en-US" sz="3399" spc="333">
                <a:solidFill>
                  <a:srgbClr val="FFFBFB"/>
                </a:solidFill>
                <a:latin typeface="Canva Sans"/>
                <a:ea typeface="Canva Sans"/>
                <a:cs typeface="Canva Sans"/>
                <a:sym typeface="Canva Sans"/>
              </a:rPr>
              <a:t>by having a login for the system</a:t>
            </a:r>
          </a:p>
          <a:p>
            <a:pPr algn="ctr">
              <a:lnSpc>
                <a:spcPts val="4759"/>
              </a:lnSpc>
            </a:pPr>
            <a:r>
              <a:rPr lang="en-US" sz="3399" spc="333">
                <a:solidFill>
                  <a:srgbClr val="FFFBFB"/>
                </a:solidFill>
                <a:latin typeface="Canva Sans"/>
                <a:ea typeface="Canva Sans"/>
                <a:cs typeface="Canva Sans"/>
                <a:sym typeface="Canva Sans"/>
              </a:rPr>
              <a:t> 4.Cost-effectiveness</a:t>
            </a:r>
          </a:p>
          <a:p>
            <a:pPr algn="ctr">
              <a:lnSpc>
                <a:spcPts val="4759"/>
              </a:lnSpc>
            </a:pPr>
            <a:r>
              <a:rPr lang="en-US" sz="3399" spc="333">
                <a:solidFill>
                  <a:srgbClr val="FFFBFB"/>
                </a:solidFill>
                <a:latin typeface="Canva Sans"/>
                <a:ea typeface="Canva Sans"/>
                <a:cs typeface="Canva Sans"/>
                <a:sym typeface="Canva Sans"/>
              </a:rPr>
              <a:t>Reduces administrative costs.</a:t>
            </a:r>
          </a:p>
          <a:p>
            <a:pPr algn="ctr" marL="0" indent="0" lvl="0">
              <a:lnSpc>
                <a:spcPts val="47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559180" y="2139322"/>
            <a:ext cx="4796714" cy="1935918"/>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Market Analysis</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739304" y="416690"/>
            <a:ext cx="9120246" cy="9453620"/>
            <a:chOff x="0" y="0"/>
            <a:chExt cx="3461888" cy="3588431"/>
          </a:xfrm>
        </p:grpSpPr>
        <p:sp>
          <p:nvSpPr>
            <p:cNvPr name="Freeform 5" id="5"/>
            <p:cNvSpPr/>
            <p:nvPr/>
          </p:nvSpPr>
          <p:spPr>
            <a:xfrm flipH="false" flipV="false" rot="0">
              <a:off x="0" y="0"/>
              <a:ext cx="3461888" cy="3588431"/>
            </a:xfrm>
            <a:custGeom>
              <a:avLst/>
              <a:gdLst/>
              <a:ahLst/>
              <a:cxnLst/>
              <a:rect r="r" b="b" t="t" l="l"/>
              <a:pathLst>
                <a:path h="3588431" w="3461888">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name="TextBox 6" id="6"/>
            <p:cNvSpPr txBox="true"/>
            <p:nvPr/>
          </p:nvSpPr>
          <p:spPr>
            <a:xfrm>
              <a:off x="0" y="-38100"/>
              <a:ext cx="3461888" cy="3626531"/>
            </a:xfrm>
            <a:prstGeom prst="rect">
              <a:avLst/>
            </a:prstGeom>
          </p:spPr>
          <p:txBody>
            <a:bodyPr anchor="ctr" rtlCol="false" tIns="50800" lIns="50800" bIns="50800" rIns="50800"/>
            <a:lstStyle/>
            <a:p>
              <a:pPr algn="ctr">
                <a:lnSpc>
                  <a:spcPts val="3483"/>
                </a:lnSpc>
              </a:pPr>
            </a:p>
          </p:txBody>
        </p:sp>
      </p:grpSp>
      <p:pic>
        <p:nvPicPr>
          <p:cNvPr name="Picture 7" id="7"/>
          <p:cNvPicPr>
            <a:picLocks noChangeAspect="true"/>
          </p:cNvPicPr>
          <p:nvPr/>
        </p:nvPicPr>
        <p:blipFill>
          <a:blip r:embed="rId4"/>
          <a:stretch>
            <a:fillRect/>
          </a:stretch>
        </p:blipFill>
        <p:spPr>
          <a:xfrm rot="0">
            <a:off x="8293334" y="298359"/>
            <a:ext cx="9781054" cy="9690281"/>
          </a:xfrm>
          <a:prstGeom prst="rect">
            <a:avLst/>
          </a:prstGeom>
        </p:spPr>
      </p:pic>
      <p:sp>
        <p:nvSpPr>
          <p:cNvPr name="TextBox 8" id="8"/>
          <p:cNvSpPr txBox="true"/>
          <p:nvPr/>
        </p:nvSpPr>
        <p:spPr>
          <a:xfrm rot="0">
            <a:off x="1276216" y="4572468"/>
            <a:ext cx="6259121" cy="2561924"/>
          </a:xfrm>
          <a:prstGeom prst="rect">
            <a:avLst/>
          </a:prstGeom>
        </p:spPr>
        <p:txBody>
          <a:bodyPr anchor="t" rtlCol="false" tIns="0" lIns="0" bIns="0" rIns="0">
            <a:spAutoFit/>
          </a:bodyPr>
          <a:lstStyle/>
          <a:p>
            <a:pPr algn="l" marL="362678" indent="-181339" lvl="1">
              <a:lnSpc>
                <a:spcPts val="2318"/>
              </a:lnSpc>
              <a:buFont typeface="Arial"/>
              <a:buChar char="•"/>
            </a:pPr>
            <a:r>
              <a:rPr lang="en-US" sz="167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a:p>
            <a:pPr algn="l">
              <a:lnSpc>
                <a:spcPts val="2318"/>
              </a:lnSpc>
            </a:pPr>
          </a:p>
          <a:p>
            <a:pPr algn="l" marL="362678" indent="-181339" lvl="1">
              <a:lnSpc>
                <a:spcPts val="2318"/>
              </a:lnSpc>
              <a:buFont typeface="Arial"/>
              <a:buChar char="•"/>
            </a:pPr>
            <a:r>
              <a:rPr lang="en-US" sz="167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 Duis vulputate nulla at ante rhoncus, vel efficitur felis condimentum. Proin odio odio.</a:t>
            </a:r>
          </a:p>
          <a:p>
            <a:pPr algn="l">
              <a:lnSpc>
                <a:spcPts val="2318"/>
              </a:lnSpc>
            </a:pPr>
          </a:p>
        </p:txBody>
      </p:sp>
      <p:sp>
        <p:nvSpPr>
          <p:cNvPr name="Freeform 9" id="9"/>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398071" y="4135101"/>
            <a:ext cx="2448475" cy="2438911"/>
            <a:chOff x="0" y="0"/>
            <a:chExt cx="6502400" cy="6477000"/>
          </a:xfrm>
        </p:grpSpPr>
        <p:sp>
          <p:nvSpPr>
            <p:cNvPr name="Freeform 3" id="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712" t="0" r="-24712" b="0"/>
              </a:stretch>
            </a:blipFill>
          </p:spPr>
        </p:sp>
        <p:sp>
          <p:nvSpPr>
            <p:cNvPr name="Freeform 4" id="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5" id="5"/>
          <p:cNvGrpSpPr/>
          <p:nvPr/>
        </p:nvGrpSpPr>
        <p:grpSpPr>
          <a:xfrm rot="0">
            <a:off x="-57553" y="148520"/>
            <a:ext cx="18288000" cy="10256784"/>
            <a:chOff x="0" y="0"/>
            <a:chExt cx="4816593" cy="2701375"/>
          </a:xfrm>
        </p:grpSpPr>
        <p:sp>
          <p:nvSpPr>
            <p:cNvPr name="Freeform 6" id="6"/>
            <p:cNvSpPr/>
            <p:nvPr/>
          </p:nvSpPr>
          <p:spPr>
            <a:xfrm flipH="false" flipV="false" rot="0">
              <a:off x="0" y="0"/>
              <a:ext cx="4816592" cy="2701375"/>
            </a:xfrm>
            <a:custGeom>
              <a:avLst/>
              <a:gdLst/>
              <a:ahLst/>
              <a:cxnLst/>
              <a:rect r="r" b="b" t="t" l="l"/>
              <a:pathLst>
                <a:path h="2701375" w="4816592">
                  <a:moveTo>
                    <a:pt x="0" y="0"/>
                  </a:moveTo>
                  <a:lnTo>
                    <a:pt x="4816592" y="0"/>
                  </a:lnTo>
                  <a:lnTo>
                    <a:pt x="4816592" y="2701375"/>
                  </a:lnTo>
                  <a:lnTo>
                    <a:pt x="0" y="2701375"/>
                  </a:lnTo>
                  <a:close/>
                </a:path>
              </a:pathLst>
            </a:custGeom>
            <a:solidFill>
              <a:srgbClr val="051D40"/>
            </a:solidFill>
            <a:ln w="38100" cap="sq">
              <a:solidFill>
                <a:srgbClr val="56AEFF"/>
              </a:solidFill>
              <a:prstDash val="solid"/>
              <a:miter/>
            </a:ln>
          </p:spPr>
        </p:sp>
        <p:sp>
          <p:nvSpPr>
            <p:cNvPr name="TextBox 7" id="7"/>
            <p:cNvSpPr txBox="true"/>
            <p:nvPr/>
          </p:nvSpPr>
          <p:spPr>
            <a:xfrm>
              <a:off x="0" y="-38100"/>
              <a:ext cx="4816593" cy="2739475"/>
            </a:xfrm>
            <a:prstGeom prst="rect">
              <a:avLst/>
            </a:prstGeom>
          </p:spPr>
          <p:txBody>
            <a:bodyPr anchor="ctr" rtlCol="false" tIns="50800" lIns="50800" bIns="50800" rIns="50800"/>
            <a:lstStyle/>
            <a:p>
              <a:pPr algn="ctr">
                <a:lnSpc>
                  <a:spcPts val="2605"/>
                </a:lnSpc>
              </a:pPr>
            </a:p>
          </p:txBody>
        </p:sp>
      </p:grpSp>
      <p:sp>
        <p:nvSpPr>
          <p:cNvPr name="Freeform 8" id="8"/>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207217" y="3501614"/>
            <a:ext cx="12096978" cy="4605696"/>
            <a:chOff x="0" y="0"/>
            <a:chExt cx="1874139" cy="713543"/>
          </a:xfrm>
        </p:grpSpPr>
        <p:sp>
          <p:nvSpPr>
            <p:cNvPr name="Freeform 11" id="11"/>
            <p:cNvSpPr/>
            <p:nvPr/>
          </p:nvSpPr>
          <p:spPr>
            <a:xfrm flipH="false" flipV="false" rot="0">
              <a:off x="0" y="0"/>
              <a:ext cx="1874139" cy="713543"/>
            </a:xfrm>
            <a:custGeom>
              <a:avLst/>
              <a:gdLst/>
              <a:ahLst/>
              <a:cxnLst/>
              <a:rect r="r" b="b" t="t" l="l"/>
              <a:pathLst>
                <a:path h="713543" w="1874139">
                  <a:moveTo>
                    <a:pt x="0" y="0"/>
                  </a:moveTo>
                  <a:lnTo>
                    <a:pt x="1874139" y="0"/>
                  </a:lnTo>
                  <a:lnTo>
                    <a:pt x="1874139" y="713543"/>
                  </a:lnTo>
                  <a:lnTo>
                    <a:pt x="0" y="713543"/>
                  </a:lnTo>
                  <a:close/>
                </a:path>
              </a:pathLst>
            </a:custGeom>
            <a:solidFill>
              <a:srgbClr val="1F3B6C"/>
            </a:solidFill>
            <a:ln w="12700">
              <a:solidFill>
                <a:srgbClr val="000000"/>
              </a:solidFill>
            </a:ln>
          </p:spPr>
        </p:sp>
      </p:grpSp>
      <p:sp>
        <p:nvSpPr>
          <p:cNvPr name="Freeform 12" id="12"/>
          <p:cNvSpPr/>
          <p:nvPr/>
        </p:nvSpPr>
        <p:spPr>
          <a:xfrm flipH="false" flipV="false" rot="0">
            <a:off x="0" y="9027411"/>
            <a:ext cx="18230447" cy="1237515"/>
          </a:xfrm>
          <a:custGeom>
            <a:avLst/>
            <a:gdLst/>
            <a:ahLst/>
            <a:cxnLst/>
            <a:rect r="r" b="b" t="t" l="l"/>
            <a:pathLst>
              <a:path h="1237515" w="18230447">
                <a:moveTo>
                  <a:pt x="0" y="0"/>
                </a:moveTo>
                <a:lnTo>
                  <a:pt x="18230447" y="0"/>
                </a:lnTo>
                <a:lnTo>
                  <a:pt x="18230447" y="1237515"/>
                </a:lnTo>
                <a:lnTo>
                  <a:pt x="0" y="1237515"/>
                </a:lnTo>
                <a:lnTo>
                  <a:pt x="0" y="0"/>
                </a:lnTo>
                <a:close/>
              </a:path>
            </a:pathLst>
          </a:custGeom>
          <a:blipFill>
            <a:blip r:embed="rId7"/>
            <a:stretch>
              <a:fillRect l="0" t="-482474" r="-6307" b="-983595"/>
            </a:stretch>
          </a:blipFill>
        </p:spPr>
      </p:sp>
      <p:sp>
        <p:nvSpPr>
          <p:cNvPr name="TextBox 13" id="13"/>
          <p:cNvSpPr txBox="true"/>
          <p:nvPr/>
        </p:nvSpPr>
        <p:spPr>
          <a:xfrm rot="0">
            <a:off x="1639874" y="2411954"/>
            <a:ext cx="10450651" cy="731520"/>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FFFFFF"/>
                </a:solidFill>
                <a:latin typeface="Now Bold"/>
                <a:ea typeface="Now Bold"/>
                <a:cs typeface="Now Bold"/>
                <a:sym typeface="Now Bold"/>
              </a:rPr>
              <a:t>CONCLUSION:</a:t>
            </a:r>
          </a:p>
        </p:txBody>
      </p:sp>
      <p:sp>
        <p:nvSpPr>
          <p:cNvPr name="TextBox 14" id="14"/>
          <p:cNvSpPr txBox="true"/>
          <p:nvPr/>
        </p:nvSpPr>
        <p:spPr>
          <a:xfrm rot="0">
            <a:off x="424347" y="3861051"/>
            <a:ext cx="13458174" cy="3804285"/>
          </a:xfrm>
          <a:prstGeom prst="rect">
            <a:avLst/>
          </a:prstGeom>
        </p:spPr>
        <p:txBody>
          <a:bodyPr anchor="t" rtlCol="false" tIns="0" lIns="0" bIns="0" rIns="0">
            <a:spAutoFit/>
          </a:bodyPr>
          <a:lstStyle/>
          <a:p>
            <a:pPr algn="ctr">
              <a:lnSpc>
                <a:spcPts val="5039"/>
              </a:lnSpc>
            </a:pPr>
            <a:r>
              <a:rPr lang="en-US" sz="3599">
                <a:solidFill>
                  <a:srgbClr val="FFFFFF"/>
                </a:solidFill>
                <a:latin typeface="Canva Sans"/>
                <a:ea typeface="Canva Sans"/>
                <a:cs typeface="Canva Sans"/>
                <a:sym typeface="Canva Sans"/>
              </a:rPr>
              <a:t>A well-implemented payroll system is crucial for </a:t>
            </a:r>
          </a:p>
          <a:p>
            <a:pPr algn="ctr">
              <a:lnSpc>
                <a:spcPts val="5039"/>
              </a:lnSpc>
            </a:pPr>
            <a:r>
              <a:rPr lang="en-US" sz="3599">
                <a:solidFill>
                  <a:srgbClr val="FFFFFF"/>
                </a:solidFill>
                <a:latin typeface="Canva Sans"/>
                <a:ea typeface="Canva Sans"/>
                <a:cs typeface="Canva Sans"/>
                <a:sym typeface="Canva Sans"/>
              </a:rPr>
              <a:t>any organization. It ensures accurate and timely </a:t>
            </a:r>
          </a:p>
          <a:p>
            <a:pPr algn="ctr">
              <a:lnSpc>
                <a:spcPts val="5039"/>
              </a:lnSpc>
            </a:pPr>
            <a:r>
              <a:rPr lang="en-US" sz="3599">
                <a:solidFill>
                  <a:srgbClr val="FFFFFF"/>
                </a:solidFill>
                <a:latin typeface="Canva Sans"/>
                <a:ea typeface="Canva Sans"/>
                <a:cs typeface="Canva Sans"/>
                <a:sym typeface="Canva Sans"/>
              </a:rPr>
              <a:t>payment to employees. By understanding the </a:t>
            </a:r>
          </a:p>
          <a:p>
            <a:pPr algn="ctr">
              <a:lnSpc>
                <a:spcPts val="5039"/>
              </a:lnSpc>
            </a:pPr>
            <a:r>
              <a:rPr lang="en-US" sz="3599">
                <a:solidFill>
                  <a:srgbClr val="FFFFFF"/>
                </a:solidFill>
                <a:latin typeface="Canva Sans"/>
                <a:ea typeface="Canva Sans"/>
                <a:cs typeface="Canva Sans"/>
                <a:sym typeface="Canva Sans"/>
              </a:rPr>
              <a:t>components, processes, and benefits of a payroll </a:t>
            </a:r>
          </a:p>
          <a:p>
            <a:pPr algn="ctr">
              <a:lnSpc>
                <a:spcPts val="5039"/>
              </a:lnSpc>
            </a:pPr>
            <a:r>
              <a:rPr lang="en-US" sz="3599">
                <a:solidFill>
                  <a:srgbClr val="FFFFFF"/>
                </a:solidFill>
                <a:latin typeface="Canva Sans"/>
                <a:ea typeface="Canva Sans"/>
                <a:cs typeface="Canva Sans"/>
                <a:sym typeface="Canva Sans"/>
              </a:rPr>
              <a:t>system, you can make an informed decision about </a:t>
            </a:r>
          </a:p>
          <a:p>
            <a:pPr algn="ctr">
              <a:lnSpc>
                <a:spcPts val="5039"/>
              </a:lnSpc>
            </a:pPr>
            <a:r>
              <a:rPr lang="en-US" sz="3599">
                <a:solidFill>
                  <a:srgbClr val="FFFFFF"/>
                </a:solidFill>
                <a:latin typeface="Canva Sans"/>
                <a:ea typeface="Canva Sans"/>
                <a:cs typeface="Canva Sans"/>
                <a:sym typeface="Canva Sans"/>
              </a:rPr>
              <a:t>the best solution for your business.</a:t>
            </a:r>
          </a:p>
        </p:txBody>
      </p:sp>
      <p:grpSp>
        <p:nvGrpSpPr>
          <p:cNvPr name="Group 15" id="15"/>
          <p:cNvGrpSpPr/>
          <p:nvPr/>
        </p:nvGrpSpPr>
        <p:grpSpPr>
          <a:xfrm rot="0">
            <a:off x="13868004" y="1386496"/>
            <a:ext cx="3622714" cy="3446294"/>
            <a:chOff x="0" y="0"/>
            <a:chExt cx="561253" cy="533921"/>
          </a:xfrm>
        </p:grpSpPr>
        <p:sp>
          <p:nvSpPr>
            <p:cNvPr name="Freeform 16" id="16"/>
            <p:cNvSpPr/>
            <p:nvPr/>
          </p:nvSpPr>
          <p:spPr>
            <a:xfrm flipH="false" flipV="false" rot="0">
              <a:off x="0" y="0"/>
              <a:ext cx="561253" cy="533921"/>
            </a:xfrm>
            <a:custGeom>
              <a:avLst/>
              <a:gdLst/>
              <a:ahLst/>
              <a:cxnLst/>
              <a:rect r="r" b="b" t="t" l="l"/>
              <a:pathLst>
                <a:path h="533921" w="561253">
                  <a:moveTo>
                    <a:pt x="280627" y="0"/>
                  </a:moveTo>
                  <a:cubicBezTo>
                    <a:pt x="125641" y="0"/>
                    <a:pt x="0" y="119522"/>
                    <a:pt x="0" y="266961"/>
                  </a:cubicBezTo>
                  <a:cubicBezTo>
                    <a:pt x="0" y="414399"/>
                    <a:pt x="125641" y="533921"/>
                    <a:pt x="280627" y="533921"/>
                  </a:cubicBezTo>
                  <a:cubicBezTo>
                    <a:pt x="435612" y="533921"/>
                    <a:pt x="561253" y="414399"/>
                    <a:pt x="561253" y="266961"/>
                  </a:cubicBezTo>
                  <a:cubicBezTo>
                    <a:pt x="561253" y="119522"/>
                    <a:pt x="435612" y="0"/>
                    <a:pt x="280627" y="0"/>
                  </a:cubicBezTo>
                  <a:close/>
                </a:path>
              </a:pathLst>
            </a:custGeom>
            <a:blipFill>
              <a:blip r:embed="rId8"/>
              <a:stretch>
                <a:fillRect l="-33238" t="0" r="-33238"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16671" y="4909496"/>
            <a:ext cx="7650679" cy="6302868"/>
            <a:chOff x="0" y="0"/>
            <a:chExt cx="3331210" cy="2744354"/>
          </a:xfrm>
        </p:grpSpPr>
        <p:sp>
          <p:nvSpPr>
            <p:cNvPr name="Freeform 4" id="4"/>
            <p:cNvSpPr/>
            <p:nvPr/>
          </p:nvSpPr>
          <p:spPr>
            <a:xfrm flipH="false" flipV="false" rot="0">
              <a:off x="0" y="0"/>
              <a:ext cx="3331210" cy="2744354"/>
            </a:xfrm>
            <a:custGeom>
              <a:avLst/>
              <a:gdLst/>
              <a:ahLst/>
              <a:cxnLst/>
              <a:rect r="r" b="b" t="t" l="l"/>
              <a:pathLst>
                <a:path h="2744354" w="3331210">
                  <a:moveTo>
                    <a:pt x="3331210" y="2744354"/>
                  </a:moveTo>
                  <a:lnTo>
                    <a:pt x="0" y="2744354"/>
                  </a:lnTo>
                  <a:cubicBezTo>
                    <a:pt x="0" y="1228316"/>
                    <a:pt x="1490980" y="0"/>
                    <a:pt x="3331210" y="0"/>
                  </a:cubicBezTo>
                  <a:lnTo>
                    <a:pt x="3331210" y="2744354"/>
                  </a:lnTo>
                  <a:close/>
                </a:path>
              </a:pathLst>
            </a:custGeom>
            <a:blipFill>
              <a:blip r:embed="rId4"/>
              <a:stretch>
                <a:fillRect l="-14955" t="0" r="-14955" b="-57690"/>
              </a:stretch>
            </a:blipFill>
          </p:spPr>
        </p:sp>
      </p:grpSp>
      <p:sp>
        <p:nvSpPr>
          <p:cNvPr name="Freeform 5" id="5"/>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42425"/>
            <a:ext cx="8167024" cy="3096973"/>
          </a:xfrm>
          <a:custGeom>
            <a:avLst/>
            <a:gdLst/>
            <a:ahLst/>
            <a:cxnLst/>
            <a:rect r="r" b="b" t="t" l="l"/>
            <a:pathLst>
              <a:path h="3096973" w="8167024">
                <a:moveTo>
                  <a:pt x="0" y="0"/>
                </a:moveTo>
                <a:lnTo>
                  <a:pt x="8167024" y="0"/>
                </a:lnTo>
                <a:lnTo>
                  <a:pt x="8167024" y="3096973"/>
                </a:lnTo>
                <a:lnTo>
                  <a:pt x="0" y="3096973"/>
                </a:lnTo>
                <a:lnTo>
                  <a:pt x="0" y="0"/>
                </a:lnTo>
                <a:close/>
              </a:path>
            </a:pathLst>
          </a:custGeom>
          <a:blipFill>
            <a:blip r:embed="rId5"/>
            <a:stretch>
              <a:fillRect l="0" t="-88676" r="-13388" b="-110339"/>
            </a:stretch>
          </a:blipFill>
        </p:spPr>
      </p:sp>
      <p:grpSp>
        <p:nvGrpSpPr>
          <p:cNvPr name="Group 7" id="7"/>
          <p:cNvGrpSpPr/>
          <p:nvPr/>
        </p:nvGrpSpPr>
        <p:grpSpPr>
          <a:xfrm rot="0">
            <a:off x="2665335" y="4242746"/>
            <a:ext cx="10334118" cy="4162713"/>
            <a:chOff x="0" y="0"/>
            <a:chExt cx="1601025" cy="644913"/>
          </a:xfrm>
        </p:grpSpPr>
        <p:sp>
          <p:nvSpPr>
            <p:cNvPr name="Freeform 8" id="8"/>
            <p:cNvSpPr/>
            <p:nvPr/>
          </p:nvSpPr>
          <p:spPr>
            <a:xfrm flipH="false" flipV="false" rot="0">
              <a:off x="0" y="0"/>
              <a:ext cx="1601025" cy="644913"/>
            </a:xfrm>
            <a:custGeom>
              <a:avLst/>
              <a:gdLst/>
              <a:ahLst/>
              <a:cxnLst/>
              <a:rect r="r" b="b" t="t" l="l"/>
              <a:pathLst>
                <a:path h="644913" w="1601025">
                  <a:moveTo>
                    <a:pt x="0" y="0"/>
                  </a:moveTo>
                  <a:lnTo>
                    <a:pt x="1601025" y="0"/>
                  </a:lnTo>
                  <a:lnTo>
                    <a:pt x="1601025" y="644913"/>
                  </a:lnTo>
                  <a:lnTo>
                    <a:pt x="0" y="644913"/>
                  </a:lnTo>
                  <a:close/>
                </a:path>
              </a:pathLst>
            </a:custGeom>
            <a:solidFill>
              <a:srgbClr val="1F3B6C"/>
            </a:solidFill>
            <a:ln w="12700">
              <a:solidFill>
                <a:srgbClr val="000000"/>
              </a:solidFill>
            </a:ln>
          </p:spPr>
        </p:sp>
      </p:grpSp>
      <p:sp>
        <p:nvSpPr>
          <p:cNvPr name="TextBox 9" id="9"/>
          <p:cNvSpPr txBox="true"/>
          <p:nvPr/>
        </p:nvSpPr>
        <p:spPr>
          <a:xfrm rot="0">
            <a:off x="3484615" y="5992582"/>
            <a:ext cx="9364819" cy="596367"/>
          </a:xfrm>
          <a:prstGeom prst="rect">
            <a:avLst/>
          </a:prstGeom>
        </p:spPr>
        <p:txBody>
          <a:bodyPr anchor="t" rtlCol="false" tIns="0" lIns="0" bIns="0" rIns="0">
            <a:spAutoFit/>
          </a:bodyPr>
          <a:lstStyle/>
          <a:p>
            <a:pPr algn="l" marL="0" indent="0" lvl="0">
              <a:lnSpc>
                <a:spcPts val="4823"/>
              </a:lnSpc>
              <a:spcBef>
                <a:spcPct val="0"/>
              </a:spcBef>
            </a:pPr>
            <a:r>
              <a:rPr lang="en-US" b="true" sz="3495">
                <a:solidFill>
                  <a:srgbClr val="FFFFFF"/>
                </a:solidFill>
                <a:latin typeface="DM Sans Bold"/>
                <a:ea typeface="DM Sans Bold"/>
                <a:cs typeface="DM Sans Bold"/>
                <a:sym typeface="DM Sans Bold"/>
              </a:rPr>
              <a:t>If anyone has questions, feel free to ask</a:t>
            </a:r>
          </a:p>
        </p:txBody>
      </p:sp>
      <p:sp>
        <p:nvSpPr>
          <p:cNvPr name="TextBox 10" id="10"/>
          <p:cNvSpPr txBox="true"/>
          <p:nvPr/>
        </p:nvSpPr>
        <p:spPr>
          <a:xfrm rot="0">
            <a:off x="4892756" y="4613361"/>
            <a:ext cx="5879276" cy="979170"/>
          </a:xfrm>
          <a:prstGeom prst="rect">
            <a:avLst/>
          </a:prstGeom>
        </p:spPr>
        <p:txBody>
          <a:bodyPr anchor="t" rtlCol="false" tIns="0" lIns="0" bIns="0" rIns="0">
            <a:spAutoFit/>
          </a:bodyPr>
          <a:lstStyle/>
          <a:p>
            <a:pPr algn="ctr">
              <a:lnSpc>
                <a:spcPts val="7979"/>
              </a:lnSpc>
            </a:pPr>
            <a:r>
              <a:rPr lang="en-US" sz="5699" b="true">
                <a:solidFill>
                  <a:srgbClr val="FFFFFF"/>
                </a:solidFill>
                <a:latin typeface="Canva Sans Bold"/>
                <a:ea typeface="Canva Sans Bold"/>
                <a:cs typeface="Canva Sans Bold"/>
                <a:sym typeface="Canva Sans Bold"/>
              </a:rPr>
              <a:t>Q &amp; A:</a:t>
            </a:r>
          </a:p>
        </p:txBody>
      </p:sp>
      <p:sp>
        <p:nvSpPr>
          <p:cNvPr name="TextBox 11" id="11"/>
          <p:cNvSpPr txBox="true"/>
          <p:nvPr/>
        </p:nvSpPr>
        <p:spPr>
          <a:xfrm rot="0">
            <a:off x="3484615" y="6970514"/>
            <a:ext cx="9364819" cy="755015"/>
          </a:xfrm>
          <a:prstGeom prst="rect">
            <a:avLst/>
          </a:prstGeom>
        </p:spPr>
        <p:txBody>
          <a:bodyPr anchor="t" rtlCol="false" tIns="0" lIns="0" bIns="0" rIns="0">
            <a:spAutoFit/>
          </a:bodyPr>
          <a:lstStyle/>
          <a:p>
            <a:pPr algn="ctr">
              <a:lnSpc>
                <a:spcPts val="6160"/>
              </a:lnSpc>
            </a:pPr>
            <a:r>
              <a:rPr lang="en-US" sz="4400" b="true">
                <a:solidFill>
                  <a:srgbClr val="FFFFFF"/>
                </a:solidFill>
                <a:latin typeface="Canva Sans Bold"/>
                <a:ea typeface="Canva Sans Bold"/>
                <a:cs typeface="Canva Sans Bold"/>
                <a:sym typeface="Canva Sans Bold"/>
              </a:rPr>
              <a:t>code link: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0" y="7632761"/>
            <a:ext cx="18288000" cy="2654239"/>
            <a:chOff x="0" y="0"/>
            <a:chExt cx="2833290" cy="411211"/>
          </a:xfrm>
        </p:grpSpPr>
        <p:sp>
          <p:nvSpPr>
            <p:cNvPr name="Freeform 3" id="3"/>
            <p:cNvSpPr/>
            <p:nvPr/>
          </p:nvSpPr>
          <p:spPr>
            <a:xfrm flipH="false" flipV="false" rot="0">
              <a:off x="0" y="0"/>
              <a:ext cx="2833290" cy="411211"/>
            </a:xfrm>
            <a:custGeom>
              <a:avLst/>
              <a:gdLst/>
              <a:ahLst/>
              <a:cxnLst/>
              <a:rect r="r" b="b" t="t" l="l"/>
              <a:pathLst>
                <a:path h="411211" w="2833290">
                  <a:moveTo>
                    <a:pt x="0" y="0"/>
                  </a:moveTo>
                  <a:lnTo>
                    <a:pt x="2833290" y="0"/>
                  </a:lnTo>
                  <a:lnTo>
                    <a:pt x="2833290" y="411211"/>
                  </a:lnTo>
                  <a:lnTo>
                    <a:pt x="0" y="411211"/>
                  </a:lnTo>
                  <a:close/>
                </a:path>
              </a:pathLst>
            </a:custGeom>
            <a:blipFill>
              <a:blip r:embed="rId2"/>
              <a:stretch>
                <a:fillRect l="0" t="-255482" r="0" b="-161276"/>
              </a:stretch>
            </a:blipFill>
          </p:spPr>
        </p:sp>
      </p:grpSp>
      <p:grpSp>
        <p:nvGrpSpPr>
          <p:cNvPr name="Group 4" id="4"/>
          <p:cNvGrpSpPr/>
          <p:nvPr/>
        </p:nvGrpSpPr>
        <p:grpSpPr>
          <a:xfrm rot="0">
            <a:off x="-1104083" y="-110558"/>
            <a:ext cx="6995160" cy="10287000"/>
            <a:chOff x="0" y="0"/>
            <a:chExt cx="812800" cy="1195294"/>
          </a:xfrm>
        </p:grpSpPr>
        <p:sp>
          <p:nvSpPr>
            <p:cNvPr name="Freeform 5" id="5"/>
            <p:cNvSpPr/>
            <p:nvPr/>
          </p:nvSpPr>
          <p:spPr>
            <a:xfrm flipH="false" flipV="false" rot="0">
              <a:off x="0" y="0"/>
              <a:ext cx="812800" cy="1195294"/>
            </a:xfrm>
            <a:custGeom>
              <a:avLst/>
              <a:gdLst/>
              <a:ahLst/>
              <a:cxnLst/>
              <a:rect r="r" b="b" t="t" l="l"/>
              <a:pathLst>
                <a:path h="1195294" w="812800">
                  <a:moveTo>
                    <a:pt x="609600" y="0"/>
                  </a:moveTo>
                  <a:lnTo>
                    <a:pt x="0" y="0"/>
                  </a:lnTo>
                  <a:lnTo>
                    <a:pt x="203200" y="1195294"/>
                  </a:lnTo>
                  <a:lnTo>
                    <a:pt x="812800" y="1195294"/>
                  </a:lnTo>
                  <a:lnTo>
                    <a:pt x="609600" y="0"/>
                  </a:lnTo>
                  <a:close/>
                </a:path>
              </a:pathLst>
            </a:custGeom>
            <a:blipFill>
              <a:blip r:embed="rId3"/>
              <a:stretch>
                <a:fillRect l="0" t="-23618" r="0" b="-23618"/>
              </a:stretch>
            </a:blipFill>
          </p:spPr>
        </p:sp>
      </p:grpSp>
      <p:grpSp>
        <p:nvGrpSpPr>
          <p:cNvPr name="Group 6" id="6"/>
          <p:cNvGrpSpPr/>
          <p:nvPr/>
        </p:nvGrpSpPr>
        <p:grpSpPr>
          <a:xfrm rot="0">
            <a:off x="4589244" y="-402105"/>
            <a:ext cx="13698756" cy="8034866"/>
            <a:chOff x="0" y="0"/>
            <a:chExt cx="2122296" cy="1244811"/>
          </a:xfrm>
        </p:grpSpPr>
        <p:sp>
          <p:nvSpPr>
            <p:cNvPr name="Freeform 7" id="7"/>
            <p:cNvSpPr/>
            <p:nvPr/>
          </p:nvSpPr>
          <p:spPr>
            <a:xfrm flipH="false" flipV="false" rot="0">
              <a:off x="0" y="0"/>
              <a:ext cx="2122296" cy="1244811"/>
            </a:xfrm>
            <a:custGeom>
              <a:avLst/>
              <a:gdLst/>
              <a:ahLst/>
              <a:cxnLst/>
              <a:rect r="r" b="b" t="t" l="l"/>
              <a:pathLst>
                <a:path h="1244811" w="2122296">
                  <a:moveTo>
                    <a:pt x="0" y="0"/>
                  </a:moveTo>
                  <a:lnTo>
                    <a:pt x="2122296" y="0"/>
                  </a:lnTo>
                  <a:lnTo>
                    <a:pt x="2122296" y="1244811"/>
                  </a:lnTo>
                  <a:lnTo>
                    <a:pt x="0" y="1244811"/>
                  </a:lnTo>
                  <a:close/>
                </a:path>
              </a:pathLst>
            </a:custGeom>
            <a:blipFill>
              <a:blip r:embed="rId4"/>
              <a:stretch>
                <a:fillRect l="0" t="-12850" r="0" b="-12850"/>
              </a:stretch>
            </a:blipFill>
          </p:spPr>
        </p:sp>
      </p:grpSp>
      <p:grpSp>
        <p:nvGrpSpPr>
          <p:cNvPr name="Group 8" id="8"/>
          <p:cNvGrpSpPr/>
          <p:nvPr/>
        </p:nvGrpSpPr>
        <p:grpSpPr>
          <a:xfrm rot="0">
            <a:off x="5712559" y="4669100"/>
            <a:ext cx="8214223" cy="1832223"/>
            <a:chOff x="0" y="0"/>
            <a:chExt cx="1272598" cy="283859"/>
          </a:xfrm>
        </p:grpSpPr>
        <p:sp>
          <p:nvSpPr>
            <p:cNvPr name="Freeform 9" id="9"/>
            <p:cNvSpPr/>
            <p:nvPr/>
          </p:nvSpPr>
          <p:spPr>
            <a:xfrm flipH="false" flipV="false" rot="0">
              <a:off x="0" y="0"/>
              <a:ext cx="1272598" cy="283859"/>
            </a:xfrm>
            <a:custGeom>
              <a:avLst/>
              <a:gdLst/>
              <a:ahLst/>
              <a:cxnLst/>
              <a:rect r="r" b="b" t="t" l="l"/>
              <a:pathLst>
                <a:path h="283859" w="1272598">
                  <a:moveTo>
                    <a:pt x="0" y="0"/>
                  </a:moveTo>
                  <a:lnTo>
                    <a:pt x="1272598" y="0"/>
                  </a:lnTo>
                  <a:lnTo>
                    <a:pt x="1272598" y="283859"/>
                  </a:lnTo>
                  <a:lnTo>
                    <a:pt x="0" y="283859"/>
                  </a:lnTo>
                  <a:close/>
                </a:path>
              </a:pathLst>
            </a:custGeom>
            <a:solidFill>
              <a:srgbClr val="051D40"/>
            </a:solidFill>
            <a:ln w="12700">
              <a:solidFill>
                <a:srgbClr val="000000"/>
              </a:solidFill>
            </a:ln>
          </p:spPr>
        </p:sp>
      </p:grpSp>
      <p:sp>
        <p:nvSpPr>
          <p:cNvPr name="TextBox 10" id="10"/>
          <p:cNvSpPr txBox="true"/>
          <p:nvPr/>
        </p:nvSpPr>
        <p:spPr>
          <a:xfrm rot="0">
            <a:off x="4241167" y="4778764"/>
            <a:ext cx="11157007" cy="1394452"/>
          </a:xfrm>
          <a:prstGeom prst="rect">
            <a:avLst/>
          </a:prstGeom>
        </p:spPr>
        <p:txBody>
          <a:bodyPr anchor="t" rtlCol="false" tIns="0" lIns="0" bIns="0" rIns="0">
            <a:spAutoFit/>
          </a:bodyPr>
          <a:lstStyle/>
          <a:p>
            <a:pPr algn="ctr">
              <a:lnSpc>
                <a:spcPts val="11340"/>
              </a:lnSpc>
            </a:pPr>
            <a:r>
              <a:rPr lang="en-US" sz="8100" b="true">
                <a:solidFill>
                  <a:srgbClr val="FFFFFF"/>
                </a:solidFill>
                <a:latin typeface="Canva Sans Bold"/>
                <a:ea typeface="Canva Sans Bold"/>
                <a:cs typeface="Canva Sans Bold"/>
                <a:sym typeface="Canva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DAGbt8K1Feo</dc:identifier>
  <dcterms:modified xsi:type="dcterms:W3CDTF">2011-08-01T06:04:30Z</dcterms:modified>
  <cp:revision>1</cp:revision>
  <dc:title>payroll system</dc:title>
</cp:coreProperties>
</file>